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g" ContentType="vide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1"/>
  </p:notesMasterIdLst>
  <p:sldIdLst>
    <p:sldId id="282" r:id="rId3"/>
    <p:sldId id="449" r:id="rId4"/>
    <p:sldId id="486" r:id="rId5"/>
    <p:sldId id="487" r:id="rId6"/>
    <p:sldId id="489" r:id="rId7"/>
    <p:sldId id="490" r:id="rId8"/>
    <p:sldId id="491" r:id="rId9"/>
    <p:sldId id="493" r:id="rId10"/>
    <p:sldId id="492" r:id="rId11"/>
    <p:sldId id="494" r:id="rId12"/>
    <p:sldId id="495" r:id="rId13"/>
    <p:sldId id="496" r:id="rId14"/>
    <p:sldId id="497" r:id="rId15"/>
    <p:sldId id="488" r:id="rId16"/>
    <p:sldId id="303" r:id="rId17"/>
    <p:sldId id="450" r:id="rId18"/>
    <p:sldId id="451" r:id="rId19"/>
    <p:sldId id="452" r:id="rId20"/>
    <p:sldId id="453" r:id="rId21"/>
    <p:sldId id="454" r:id="rId22"/>
    <p:sldId id="455" r:id="rId23"/>
    <p:sldId id="456" r:id="rId24"/>
    <p:sldId id="457" r:id="rId25"/>
    <p:sldId id="458" r:id="rId26"/>
    <p:sldId id="459" r:id="rId27"/>
    <p:sldId id="460" r:id="rId28"/>
    <p:sldId id="474" r:id="rId29"/>
    <p:sldId id="475" r:id="rId30"/>
    <p:sldId id="476" r:id="rId31"/>
    <p:sldId id="477" r:id="rId32"/>
    <p:sldId id="478" r:id="rId33"/>
    <p:sldId id="479" r:id="rId34"/>
    <p:sldId id="480" r:id="rId35"/>
    <p:sldId id="481" r:id="rId36"/>
    <p:sldId id="482" r:id="rId37"/>
    <p:sldId id="483" r:id="rId38"/>
    <p:sldId id="484" r:id="rId39"/>
    <p:sldId id="48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43"/>
    <p:restoredTop sz="94674"/>
  </p:normalViewPr>
  <p:slideViewPr>
    <p:cSldViewPr snapToGrid="0" snapToObjects="1">
      <p:cViewPr varScale="1">
        <p:scale>
          <a:sx n="97" d="100"/>
          <a:sy n="97" d="100"/>
        </p:scale>
        <p:origin x="22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4C836-458D-7049-9AAC-D805B190D85D}" type="datetimeFigureOut">
              <a:rPr lang="en-US" smtClean="0"/>
              <a:t>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DE4C8-0267-7C42-83B9-C11BDD04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4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9C15-9287-E043-9FD4-746884031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24917-D326-744A-A056-D2260FE42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9F09E-95D2-4A47-8AA2-D60469CA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2ACC-929A-9C42-A97C-55970EC0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5CD27-8533-084B-96CC-9BD0F9EF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8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F595-19F9-5749-88F9-CA494377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5FA91-F6C1-6940-9BC2-7BED3CA67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318B4-304C-D945-AC39-3C07AE5AB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3B9D7-F0AB-FD43-A387-89D7EFF0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2BFD8-F0E3-BE47-9AAB-4C7B9639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0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FB094-D3D9-2E4E-9C53-AF38F818A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77605-B471-384E-A632-81E746515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00DDD-D873-6F4F-990B-2FB0218EA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1A7B0-30A6-2247-81DE-E1754DCD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081C0-66E4-4D4C-8819-953F6752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26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32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1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9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2/7/20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58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2/7/20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18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2/7/20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60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0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4269-8D04-384C-8F94-E0DF933D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EB2A3-6F46-2B4F-A8B9-C2946821A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FEB2-3972-8446-9F34-1CA03238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5C465-E90B-AC4D-9377-890DDCC3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5A722-F849-7F44-B1B5-6B5D1E7B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94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6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1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A97A-BD81-A74A-B57C-8739880EA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DDCDF-B190-BF4D-89D5-EF06D2584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81EAF-174E-854C-B327-C99F6F54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9679F-2666-6F43-91FA-06E38B4D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E7869-840B-2243-9291-057064C0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3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3C57-4AFA-2A4F-A830-80507F2A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705D8-6FF5-B944-90DE-B3AE04978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ACD44-89EA-F049-828E-9D73CB98D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F4460-D1F5-D649-A77C-7A397FC1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B74A0-0BF3-924D-95C4-AC5F9098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90FA6-C4E1-5E42-ABF2-F998A635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4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150DD-1B49-5045-9B34-BEFDBFFDA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21206-9B31-0042-AD08-5ABD23994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C760F-525C-8747-A9F8-31DBDB374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3AEF6-215B-8C41-92A0-228CA947A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3A34E-C0AB-B14B-A445-4D2AE3527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54316-92E2-1F4E-A350-EA49EE0A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C0A59-4637-3E4C-9D3C-8CFA4782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FCE099-43BE-0D46-B519-0C505E52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20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4FCA-1A61-D043-8F17-B4D7B6C4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532D5-BCDF-F24B-9384-DD3A7311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78059-C740-714F-881F-292C67E03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34A54-62FB-D446-B393-28DFA1A9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7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F3605-B714-4E4B-8F4B-361EC52C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B2C85-CF07-B345-BED6-AE924899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CB935-4160-CD4E-A1F9-C3DC47FB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6B6E-2286-3B45-8284-0170917F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88AA-9224-5E45-8D27-E3586FD50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270B1-5D05-7F49-913C-583210AC2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D2994-9A73-C84C-9FB0-3ED0BB98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349A8-99B9-9D4C-A748-FEAC38D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E7D0F-2663-1041-9139-E17E8FB5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07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15A7-386D-FB4B-9B2F-7F873A08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053BEA-DC56-7846-A2B4-A249297EBB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9CAE4-CE90-1D43-BEE6-8A15DFD8D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46F4C-D311-6C4D-BC3F-1AE7FFF7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53A56-0B02-644B-8527-95B145A39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C37E0-06D4-A148-A1BC-27EF8E4D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0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3318E-A22D-4E4B-9C8A-9C5E909E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E7527-7532-CA4A-B4F5-C6CDC0D97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D6149-825C-EE4B-97FD-E18B3BD2D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C4C84-B1BE-194D-AE8C-7238765069F2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B61F-1063-994C-A16E-0163ED008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95A1B-1FED-3F40-880C-B2B48FE8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9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emf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emf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49.png"/><Relationship Id="rId7" Type="http://schemas.openxmlformats.org/officeDocument/2006/relationships/image" Target="../media/image62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10" Type="http://schemas.openxmlformats.org/officeDocument/2006/relationships/image" Target="../media/image65.emf"/><Relationship Id="rId4" Type="http://schemas.openxmlformats.org/officeDocument/2006/relationships/image" Target="../media/image51.emf"/><Relationship Id="rId9" Type="http://schemas.openxmlformats.org/officeDocument/2006/relationships/image" Target="../media/image64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image" Target="../media/image64.emf"/><Relationship Id="rId7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emf"/><Relationship Id="rId11" Type="http://schemas.openxmlformats.org/officeDocument/2006/relationships/image" Target="../media/image70.emf"/><Relationship Id="rId5" Type="http://schemas.openxmlformats.org/officeDocument/2006/relationships/image" Target="../media/image63.emf"/><Relationship Id="rId10" Type="http://schemas.openxmlformats.org/officeDocument/2006/relationships/image" Target="../media/image69.emf"/><Relationship Id="rId4" Type="http://schemas.openxmlformats.org/officeDocument/2006/relationships/image" Target="../media/image62.emf"/><Relationship Id="rId9" Type="http://schemas.openxmlformats.org/officeDocument/2006/relationships/image" Target="../media/image68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1.emf"/><Relationship Id="rId7" Type="http://schemas.openxmlformats.org/officeDocument/2006/relationships/image" Target="../media/image7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emf"/><Relationship Id="rId4" Type="http://schemas.openxmlformats.org/officeDocument/2006/relationships/image" Target="../media/image65.emf"/><Relationship Id="rId9" Type="http://schemas.openxmlformats.org/officeDocument/2006/relationships/image" Target="../media/image76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Thermo-Mechanics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53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6A1E1-D204-BA44-97DA-C5984DF92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hoop stress in the cladding?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16A1E-4405-614E-A262-24D687D5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A1221-E48E-2A4C-B291-CEB45660D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47" y="2162549"/>
            <a:ext cx="4085259" cy="3795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89B167-860A-E54C-B1A5-E41825FB9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09924"/>
            <a:ext cx="4302110" cy="3052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9B5934-F3FA-BA47-AD65-CFFA35EB05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602" b="35131"/>
          <a:stretch/>
        </p:blipFill>
        <p:spPr>
          <a:xfrm>
            <a:off x="6096000" y="2162549"/>
            <a:ext cx="5532621" cy="62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93DD-6662-9046-97AB-22EF61163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hoop stress equal to zero?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D42C2-A5EC-224B-A2F7-BF62D829C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4B8FC-FD94-5C4B-8F92-68BB714C2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02" b="35131"/>
          <a:stretch/>
        </p:blipFill>
        <p:spPr>
          <a:xfrm>
            <a:off x="3871641" y="2158638"/>
            <a:ext cx="5532621" cy="6271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8C9632-5C10-5448-830E-6BBC9DC9DAE6}"/>
                  </a:ext>
                </a:extLst>
              </p:cNvPr>
              <p:cNvSpPr txBox="1"/>
              <p:nvPr/>
            </p:nvSpPr>
            <p:spPr>
              <a:xfrm>
                <a:off x="3871641" y="3033537"/>
                <a:ext cx="4448718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1−2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8C9632-5C10-5448-830E-6BBC9DC9D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41" y="3033537"/>
                <a:ext cx="4448718" cy="715902"/>
              </a:xfrm>
              <a:prstGeom prst="rect">
                <a:avLst/>
              </a:prstGeom>
              <a:blipFill>
                <a:blip r:embed="rId3"/>
                <a:stretch>
                  <a:fillRect r="-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83158C-EEB4-A74B-9A6A-8E1EA276A64A}"/>
                  </a:ext>
                </a:extLst>
              </p:cNvPr>
              <p:cNvSpPr txBox="1"/>
              <p:nvPr/>
            </p:nvSpPr>
            <p:spPr>
              <a:xfrm>
                <a:off x="1430268" y="4072172"/>
                <a:ext cx="2441373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1−2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83158C-EEB4-A74B-9A6A-8E1EA276A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68" y="4072172"/>
                <a:ext cx="2441373" cy="715902"/>
              </a:xfrm>
              <a:prstGeom prst="rect">
                <a:avLst/>
              </a:prstGeom>
              <a:blipFill>
                <a:blip r:embed="rId4"/>
                <a:stretch>
                  <a:fillRect r="-1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CECD44-84C7-7740-BEAF-0042E983FF49}"/>
                  </a:ext>
                </a:extLst>
              </p:cNvPr>
              <p:cNvSpPr txBox="1"/>
              <p:nvPr/>
            </p:nvSpPr>
            <p:spPr>
              <a:xfrm>
                <a:off x="5217971" y="4147417"/>
                <a:ext cx="1756058" cy="565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CECD44-84C7-7740-BEAF-0042E983F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971" y="4147417"/>
                <a:ext cx="1756058" cy="565411"/>
              </a:xfrm>
              <a:prstGeom prst="rect">
                <a:avLst/>
              </a:prstGeom>
              <a:blipFill>
                <a:blip r:embed="rId5"/>
                <a:stretch>
                  <a:fillRect l="-2158" t="-2222" r="-215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3C3695-B173-584A-B759-1036E59546BC}"/>
                  </a:ext>
                </a:extLst>
              </p:cNvPr>
              <p:cNvSpPr txBox="1"/>
              <p:nvPr/>
            </p:nvSpPr>
            <p:spPr>
              <a:xfrm>
                <a:off x="8338696" y="4147416"/>
                <a:ext cx="1550873" cy="573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3C3695-B173-584A-B759-1036E595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696" y="4147416"/>
                <a:ext cx="1550873" cy="573427"/>
              </a:xfrm>
              <a:prstGeom prst="rect">
                <a:avLst/>
              </a:prstGeom>
              <a:blipFill>
                <a:blip r:embed="rId6"/>
                <a:stretch>
                  <a:fillRect t="-21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FFF240-ABD5-F24E-BA10-D25BF1F6B366}"/>
                  </a:ext>
                </a:extLst>
              </p:cNvPr>
              <p:cNvSpPr txBox="1"/>
              <p:nvPr/>
            </p:nvSpPr>
            <p:spPr>
              <a:xfrm>
                <a:off x="5335215" y="5258143"/>
                <a:ext cx="1521570" cy="699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FFF240-ABD5-F24E-BA10-D25BF1F6B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215" y="5258143"/>
                <a:ext cx="1521570" cy="699743"/>
              </a:xfrm>
              <a:prstGeom prst="rect">
                <a:avLst/>
              </a:prstGeom>
              <a:blipFill>
                <a:blip r:embed="rId7"/>
                <a:stretch>
                  <a:fillRect l="-8333" r="-833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5505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8B216-FC7C-CF44-85AD-3F389E39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linear temperature gradient across the cladding</a:t>
            </a:r>
            <a:br>
              <a:rPr lang="en-US" dirty="0"/>
            </a:br>
            <a:r>
              <a:rPr lang="en-US" dirty="0"/>
              <a:t>causes axial thermal stresses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94B71-6295-6841-A23D-5D53513B2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A4ADCC-826F-A940-BB52-FE7B90BDE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1968501"/>
            <a:ext cx="6197600" cy="468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64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D389-51E0-CB44-B0BB-CD1EC185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B3158-BB93-0146-94E4-F8322BF08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9FFCF-39F7-744C-94D0-2F0D5129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71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BDC783-65F8-4645-AA5E-B10BD9A5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B2FA7-4FDB-5643-811E-7991DEE50B0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62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52BD-0178-A647-B2D1-088B366A9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Stress/Strain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FADDF-2F40-774A-BD93-EB694E5F2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67350" cy="3965670"/>
          </a:xfrm>
        </p:spPr>
        <p:txBody>
          <a:bodyPr/>
          <a:lstStyle/>
          <a:p>
            <a:r>
              <a:rPr lang="en-US" dirty="0"/>
              <a:t>Once the stress reaches the yield stress, it plastically deforms</a:t>
            </a:r>
          </a:p>
          <a:p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is the yield stress</a:t>
            </a:r>
          </a:p>
          <a:p>
            <a:r>
              <a:rPr lang="en-US" dirty="0" err="1"/>
              <a:t>σ</a:t>
            </a:r>
            <a:r>
              <a:rPr lang="en-US" baseline="-25000" dirty="0" err="1"/>
              <a:t>U</a:t>
            </a:r>
            <a:r>
              <a:rPr lang="en-US" dirty="0"/>
              <a:t> is the ultimate tensile stress</a:t>
            </a:r>
          </a:p>
          <a:p>
            <a:r>
              <a:rPr lang="en-US" dirty="0"/>
              <a:t>The final stress before rupture is called the fracture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9854C-4AF4-E147-9DF4-634A6ABD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38DA4-51E6-2246-BB61-3F24885EF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5" r="16013"/>
          <a:stretch/>
        </p:blipFill>
        <p:spPr>
          <a:xfrm>
            <a:off x="6190252" y="2276475"/>
            <a:ext cx="5636169" cy="41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10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00A3D-E7ED-1843-9465-0DA45CB1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Permanent 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9835D-D09D-E340-B8F7-2A9002706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05450" cy="3965670"/>
          </a:xfrm>
        </p:spPr>
        <p:txBody>
          <a:bodyPr/>
          <a:lstStyle/>
          <a:p>
            <a:r>
              <a:rPr lang="en-US" dirty="0"/>
              <a:t>After plastic deformation, if you unload the sample, it still has the permanent strain</a:t>
            </a:r>
          </a:p>
          <a:p>
            <a:r>
              <a:rPr lang="en-US" dirty="0"/>
              <a:t>After unloading, the strain hardening has changed the material</a:t>
            </a:r>
          </a:p>
          <a:p>
            <a:r>
              <a:rPr lang="en-US" dirty="0"/>
              <a:t>Thus, if you reload, the yield strain is often higher than it was previously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5D5CA-D4D3-404E-B7CC-82772D1B2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9591D-E1B8-2349-9B50-4BDC3D450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952" y="2160495"/>
            <a:ext cx="4095296" cy="435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2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17225-638E-D74E-8AB9-356FE77F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hardening behavior changes for different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90BF4-3FDA-104A-B829-5C33F245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71F22-7A23-5E43-A94C-AC6D8ACE5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765" y="2004647"/>
            <a:ext cx="6246470" cy="431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3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887D-DE3C-3444-8109-08F0379AA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Ductile materials plastically deform significantly, brittle materials do not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0A849-DE65-FB4E-9924-6799289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E03D8D-FB45-9247-8B42-09B6EACCD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4"/>
          <a:stretch/>
        </p:blipFill>
        <p:spPr>
          <a:xfrm>
            <a:off x="2447244" y="2038514"/>
            <a:ext cx="7297511" cy="46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61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79D55-547D-FB4A-B416-483AB20B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1E73-99C0-E642-B623-6A196506C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381875" cy="2078130"/>
          </a:xfrm>
        </p:spPr>
        <p:txBody>
          <a:bodyPr>
            <a:normAutofit fontScale="92500"/>
          </a:bodyPr>
          <a:lstStyle/>
          <a:p>
            <a:r>
              <a:rPr lang="en-US" dirty="0"/>
              <a:t>Plastic deformation occurs due to dislocation motion</a:t>
            </a:r>
          </a:p>
          <a:p>
            <a:r>
              <a:rPr lang="en-US" dirty="0"/>
              <a:t>A dislocation is a line defect</a:t>
            </a:r>
          </a:p>
          <a:p>
            <a:pPr lvl="1"/>
            <a:r>
              <a:rPr lang="en-US" dirty="0"/>
              <a:t>Edge and screw type</a:t>
            </a:r>
          </a:p>
          <a:p>
            <a:r>
              <a:rPr lang="en-US" dirty="0"/>
              <a:t>When it moves, only a small number of bonds are broken at a time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3EB2C-EAB0-474D-AC64-372A6C70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0FD55-A6DC-4243-B567-2EF702E81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155" y="4273656"/>
            <a:ext cx="5312762" cy="2265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56A4B0-2EB5-8943-AD0C-11F46C3D3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228" y="969798"/>
            <a:ext cx="2706588" cy="538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44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E74BF-29D7-6446-AA28-382D560C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FAA28-DF0F-7B4A-BB65-E7FC55AAE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Solid mechanics predicts the deformation of a body from its applied load</a:t>
            </a:r>
          </a:p>
          <a:p>
            <a:pPr lvl="1"/>
            <a:r>
              <a:rPr lang="en-US" dirty="0"/>
              <a:t>The strain defines the deformation</a:t>
            </a:r>
          </a:p>
          <a:p>
            <a:pPr lvl="1"/>
            <a:r>
              <a:rPr lang="en-US" dirty="0"/>
              <a:t>The stress defines the material’s internal response to the strain</a:t>
            </a:r>
          </a:p>
          <a:p>
            <a:r>
              <a:rPr lang="en-US" dirty="0"/>
              <a:t>Materials can have recoverable and permanent deformation</a:t>
            </a:r>
          </a:p>
          <a:p>
            <a:pPr lvl="1"/>
            <a:r>
              <a:rPr lang="en-US" dirty="0"/>
              <a:t>Elastic deformation is recoverable and occurs due to the stretching of the atomic lattice</a:t>
            </a:r>
          </a:p>
          <a:p>
            <a:pPr lvl="1"/>
            <a:r>
              <a:rPr lang="en-US" dirty="0"/>
              <a:t>Plastic deformation is permanent and results form the breaking of bonds during dislocation (line defect) migration</a:t>
            </a:r>
          </a:p>
          <a:p>
            <a:r>
              <a:rPr lang="en-US" dirty="0"/>
              <a:t>We derived two analytical solutions for the stress in a pressurized cylinder </a:t>
            </a:r>
          </a:p>
          <a:p>
            <a:pPr lvl="1"/>
            <a:r>
              <a:rPr lang="en-US" dirty="0"/>
              <a:t>Thin walled cylinder</a:t>
            </a:r>
          </a:p>
          <a:p>
            <a:pPr lvl="1"/>
            <a:r>
              <a:rPr lang="en-US" dirty="0"/>
              <a:t>Any size wall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B02F3-641D-2742-B673-E94C9330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28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A4FA-4242-C24B-9FA6-38F009611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are produced during deformation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4B691-15B5-2E4A-9990-1C02706D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Mo180_sourceandloops.mpg">
            <a:hlinkClick r:id="" action="ppaction://media"/>
            <a:extLst>
              <a:ext uri="{FF2B5EF4-FFF2-40B4-BE49-F238E27FC236}">
                <a16:creationId xmlns:a16="http://schemas.microsoft.com/office/drawing/2014/main" id="{92B01BD0-1D23-414A-BCA3-8D27767C6B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9150" y="2218893"/>
            <a:ext cx="5280025" cy="432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5BB0-FB77-C34A-9C88-D43B3C2B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motion causes plastic deformation, dislocation pileup causes hardening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121EF-8036-0445-88FF-7E14BF56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leup05.mpg">
            <a:hlinkClick r:id="" action="ppaction://media"/>
            <a:extLst>
              <a:ext uri="{FF2B5EF4-FFF2-40B4-BE49-F238E27FC236}">
                <a16:creationId xmlns:a16="http://schemas.microsoft.com/office/drawing/2014/main" id="{6AE1FFD9-E628-C54F-85B7-346759A17F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1875" y="2225965"/>
            <a:ext cx="5048250" cy="413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7CD10-956B-AE4E-A05D-823307A7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the dislocation density increases, dislocations cannot move freely, raising the yield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D3585-7B18-D841-A719-F9C4DA7C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AA708-7230-0742-B66D-C52F922BC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167"/>
          <a:stretch/>
        </p:blipFill>
        <p:spPr>
          <a:xfrm>
            <a:off x="1171575" y="2341143"/>
            <a:ext cx="5840303" cy="3436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F5F857-A5ED-814D-BD78-ADF7860E2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190" y="2341143"/>
            <a:ext cx="3105613" cy="364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81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A5F9-B0FC-BB48-AABE-AC81B7FE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the strength increases due to dislocation pile-up, the ductility decreases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39BA8-F009-3E44-B5C4-5E3F629D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C22EA-B9D9-5949-8A2E-BBF0D9B67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7" y="2146553"/>
            <a:ext cx="6876166" cy="471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51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86CF-FF22-9642-AAE5-4CC503A2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determine the stress and strain throughout a body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05AF3-4BFA-424F-B41E-CDA81EEFD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899A8-993E-F542-A26B-ABA2733C4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2" y="2611167"/>
            <a:ext cx="4849240" cy="2979814"/>
          </a:xfrm>
          <a:prstGeom prst="rect">
            <a:avLst/>
          </a:prstGeom>
        </p:spPr>
      </p:pic>
      <p:pic>
        <p:nvPicPr>
          <p:cNvPr id="6" name="Picture 5" descr="stress_yy.png">
            <a:extLst>
              <a:ext uri="{FF2B5EF4-FFF2-40B4-BE49-F238E27FC236}">
                <a16:creationId xmlns:a16="http://schemas.microsoft.com/office/drawing/2014/main" id="{E606EB31-1FEC-3041-8202-F438A83EC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78" y="2556840"/>
            <a:ext cx="3491775" cy="3088470"/>
          </a:xfrm>
          <a:prstGeom prst="rect">
            <a:avLst/>
          </a:prstGeom>
        </p:spPr>
      </p:pic>
      <p:pic>
        <p:nvPicPr>
          <p:cNvPr id="7" name="Picture 6" descr="grgr_stress22_final2.png">
            <a:extLst>
              <a:ext uri="{FF2B5EF4-FFF2-40B4-BE49-F238E27FC236}">
                <a16:creationId xmlns:a16="http://schemas.microsoft.com/office/drawing/2014/main" id="{27D9CEAD-3CB5-7E40-B2F5-8CED7D2535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5941" y="3106201"/>
            <a:ext cx="3154948" cy="19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50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1F6B2-AF6F-8944-B79C-B47A7AAE7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Cauchy momentum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630B6-89E3-B34E-B3BB-B0AD41EAA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4586" cy="396567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In this equation, </a:t>
            </a:r>
            <a:r>
              <a:rPr lang="en-US" b="1" dirty="0"/>
              <a:t>u</a:t>
            </a:r>
            <a:r>
              <a:rPr lang="en-US" dirty="0"/>
              <a:t> is the displacement vector, </a:t>
            </a:r>
            <a:r>
              <a:rPr lang="en-US" dirty="0" err="1"/>
              <a:t>ρ</a:t>
            </a:r>
            <a:r>
              <a:rPr lang="en-US" dirty="0"/>
              <a:t> is the density, </a:t>
            </a:r>
            <a:r>
              <a:rPr lang="en-US" b="1" dirty="0" err="1"/>
              <a:t>σ</a:t>
            </a:r>
            <a:r>
              <a:rPr lang="en-US" dirty="0"/>
              <a:t> is the stress, and </a:t>
            </a:r>
            <a:r>
              <a:rPr lang="en-US" b="1" dirty="0"/>
              <a:t>g </a:t>
            </a:r>
            <a:r>
              <a:rPr lang="en-US" dirty="0"/>
              <a:t>is the acceleration of gravity.</a:t>
            </a:r>
          </a:p>
          <a:p>
            <a:r>
              <a:rPr lang="en-US" dirty="0"/>
              <a:t>Often, we are determining the stress and strain in a static body. So the equation becomes:</a:t>
            </a:r>
          </a:p>
          <a:p>
            <a:endParaRPr lang="en-US" dirty="0"/>
          </a:p>
          <a:p>
            <a:r>
              <a:rPr lang="en-US" dirty="0"/>
              <a:t>Finally, we can simplify things more by making our first assumption</a:t>
            </a:r>
            <a:r>
              <a:rPr lang="en-US" i="1" dirty="0"/>
              <a:t>: the impact of gravity is negligible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EDC56-9C3A-504B-884A-7C1A9367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DA42823C-71CE-1644-9367-511E9C1A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086" y="1842423"/>
            <a:ext cx="1943100" cy="5207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1C0CFD7B-002D-8849-874D-10C1AC750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345" y="4422721"/>
            <a:ext cx="1511300" cy="2159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7C047138-24D0-D24C-B826-3BF8F88366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78"/>
          <a:stretch/>
        </p:blipFill>
        <p:spPr>
          <a:xfrm>
            <a:off x="3936904" y="5800276"/>
            <a:ext cx="984182" cy="215900"/>
          </a:xfrm>
          <a:prstGeom prst="rect">
            <a:avLst/>
          </a:prstGeom>
        </p:spPr>
      </p:pic>
      <p:pic>
        <p:nvPicPr>
          <p:cNvPr id="8" name="Picture 7" descr="stress_yy.png">
            <a:extLst>
              <a:ext uri="{FF2B5EF4-FFF2-40B4-BE49-F238E27FC236}">
                <a16:creationId xmlns:a16="http://schemas.microsoft.com/office/drawing/2014/main" id="{F8ADDEA5-4D2F-564B-9937-6404965445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3" t="6534" b="15032"/>
          <a:stretch/>
        </p:blipFill>
        <p:spPr>
          <a:xfrm>
            <a:off x="7786467" y="2156975"/>
            <a:ext cx="3419327" cy="385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0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6CB-1EDC-9C48-8188-D926222D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stress divergence equation is really just a force balance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CEE8F-CC3F-794D-90A4-18DC065D9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05AAEC43-C56A-6343-8E08-F9486107C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78"/>
          <a:stretch/>
        </p:blipFill>
        <p:spPr>
          <a:xfrm>
            <a:off x="5197385" y="4169634"/>
            <a:ext cx="984182" cy="21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EF62D4-A60B-204B-BBB5-9E709C70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567" y="1857997"/>
            <a:ext cx="4362970" cy="2003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90C0CB-3A29-0247-9F16-448440AE9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54"/>
          <a:stretch/>
        </p:blipFill>
        <p:spPr>
          <a:xfrm>
            <a:off x="1504349" y="2173235"/>
            <a:ext cx="4677218" cy="813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1BD2E-0D1A-1F4D-B474-96710D5A2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171" y="3041467"/>
            <a:ext cx="1686223" cy="611746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73868898-22F7-7445-AE9C-67B5D0AA56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411" y="4616451"/>
            <a:ext cx="25527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61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971C8-D4A5-4341-8AEF-3C06396C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an axisymmetric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90BD7-B5B3-D645-9742-1FDB3E815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4050" cy="3965670"/>
          </a:xfrm>
        </p:spPr>
        <p:txBody>
          <a:bodyPr/>
          <a:lstStyle/>
          <a:p>
            <a:r>
              <a:rPr lang="en-US" dirty="0"/>
              <a:t>Assumption 1: We have a static body</a:t>
            </a:r>
          </a:p>
          <a:p>
            <a:endParaRPr lang="en-US" dirty="0"/>
          </a:p>
          <a:p>
            <a:r>
              <a:rPr lang="en-US" dirty="0"/>
              <a:t>Assumption 2: Gravity is negligible</a:t>
            </a:r>
          </a:p>
          <a:p>
            <a:endParaRPr lang="en-US" dirty="0"/>
          </a:p>
          <a:p>
            <a:r>
              <a:rPr lang="en-US" dirty="0"/>
              <a:t>Assumption 3: The problem is axisymmetric</a:t>
            </a:r>
          </a:p>
          <a:p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4C1AA-BAEB-C047-A99B-F7B956107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002FAF74-E0B1-F643-B787-6550EEBD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290" y="2574356"/>
            <a:ext cx="1943100" cy="5207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DE35F5E8-B5B1-4944-9087-0869D023C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090" y="3622929"/>
            <a:ext cx="1511300" cy="2159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2A3586AA-CA0B-AA4D-85CC-B380D1AAEA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78"/>
          <a:stretch/>
        </p:blipFill>
        <p:spPr>
          <a:xfrm>
            <a:off x="4524090" y="4401121"/>
            <a:ext cx="984182" cy="21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4F690C-692B-344C-A076-650D434DE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086" y="5013630"/>
            <a:ext cx="3011963" cy="653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C5A2D2-E341-554A-9998-2846BB11A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3602" y="5616226"/>
            <a:ext cx="2307447" cy="740125"/>
          </a:xfrm>
          <a:prstGeom prst="rect">
            <a:avLst/>
          </a:prstGeom>
        </p:spPr>
      </p:pic>
      <p:pic>
        <p:nvPicPr>
          <p:cNvPr id="10" name="Picture 7" descr="temp_3Dslice.png">
            <a:extLst>
              <a:ext uri="{FF2B5EF4-FFF2-40B4-BE49-F238E27FC236}">
                <a16:creationId xmlns:a16="http://schemas.microsoft.com/office/drawing/2014/main" id="{AD66CAD1-2BC9-FF43-825D-A940763D418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7987497" y="1952880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211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E5FE-C9E0-9647-996E-451599E67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the material response of the axisymmetric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FF8AC-A81E-1B44-8E2C-5097D7F2A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099139" cy="3965670"/>
          </a:xfrm>
        </p:spPr>
        <p:txBody>
          <a:bodyPr/>
          <a:lstStyle/>
          <a:p>
            <a:r>
              <a:rPr lang="en-US" dirty="0"/>
              <a:t>We assume small strains, so the strain is defined as</a:t>
            </a:r>
          </a:p>
          <a:p>
            <a:endParaRPr lang="en-US" dirty="0"/>
          </a:p>
          <a:p>
            <a:r>
              <a:rPr lang="en-US" dirty="0"/>
              <a:t> We assume isotropic material response, so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22867-0567-E545-8461-4C0F21EF6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D9081FC-D16C-5E4B-8493-5B6916A38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64" y="2997058"/>
            <a:ext cx="5638800" cy="3302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1A7D7B9-FE10-704A-A03B-B4043A7D0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64" y="3863676"/>
            <a:ext cx="3187700" cy="2349500"/>
          </a:xfrm>
          <a:prstGeom prst="rect">
            <a:avLst/>
          </a:prstGeom>
        </p:spPr>
      </p:pic>
      <p:pic>
        <p:nvPicPr>
          <p:cNvPr id="7" name="Picture 7" descr="temp_3Dslice.png">
            <a:extLst>
              <a:ext uri="{FF2B5EF4-FFF2-40B4-BE49-F238E27FC236}">
                <a16:creationId xmlns:a16="http://schemas.microsoft.com/office/drawing/2014/main" id="{387F6B20-9E2F-4B43-9CA1-50086F41C3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149306" y="2004894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19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5C420-24BD-F947-9AAD-0068C1A2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for the stress throughout a pressurized cylinder (cladding tube) with thin walls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112F7-C58F-6D42-96D6-9FDC025D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36557" cy="3965670"/>
          </a:xfrm>
        </p:spPr>
        <p:txBody>
          <a:bodyPr/>
          <a:lstStyle/>
          <a:p>
            <a:r>
              <a:rPr lang="en-US" dirty="0"/>
              <a:t>Because our cylinder has such thin walls (</a:t>
            </a:r>
            <a:r>
              <a:rPr lang="en-US" dirty="0" err="1"/>
              <a:t>δ</a:t>
            </a:r>
            <a:r>
              <a:rPr lang="en-US" dirty="0"/>
              <a:t> = thickness), we can simplify everything to simple force balance</a:t>
            </a:r>
          </a:p>
          <a:p>
            <a:r>
              <a:rPr lang="en-US" dirty="0"/>
              <a:t>First, we need the Force per unit length due to the pressure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we equate the forces and solve for the hoop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2C303-CE22-0641-A480-E88CD31A3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C302B8-36F2-AA41-93A8-CF7132B934E7}"/>
              </a:ext>
            </a:extLst>
          </p:cNvPr>
          <p:cNvGrpSpPr/>
          <p:nvPr/>
        </p:nvGrpSpPr>
        <p:grpSpPr>
          <a:xfrm>
            <a:off x="6296629" y="2734633"/>
            <a:ext cx="5627328" cy="2706032"/>
            <a:chOff x="457200" y="2400322"/>
            <a:chExt cx="5363786" cy="23775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9830008-5E82-0340-B8CC-A04ECF0890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4055"/>
            <a:stretch/>
          </p:blipFill>
          <p:spPr>
            <a:xfrm>
              <a:off x="457200" y="2400322"/>
              <a:ext cx="5363786" cy="2377557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4872FEF-209A-0C49-8C3A-6F0F68B7480C}"/>
                </a:ext>
              </a:extLst>
            </p:cNvPr>
            <p:cNvCxnSpPr/>
            <p:nvPr/>
          </p:nvCxnSpPr>
          <p:spPr>
            <a:xfrm flipH="1">
              <a:off x="3887072" y="3791024"/>
              <a:ext cx="9622" cy="538825"/>
            </a:xfrm>
            <a:prstGeom prst="straightConnector1">
              <a:avLst/>
            </a:prstGeom>
            <a:ln w="28575" cmpd="sng"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74E99E-9DB5-B94E-854D-5BB5A3FA7095}"/>
                </a:ext>
              </a:extLst>
            </p:cNvPr>
            <p:cNvSpPr txBox="1"/>
            <p:nvPr/>
          </p:nvSpPr>
          <p:spPr>
            <a:xfrm>
              <a:off x="3896694" y="3960517"/>
              <a:ext cx="807185" cy="397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</a:t>
              </a:r>
              <a:r>
                <a:rPr lang="en-US" baseline="-25000" dirty="0" err="1"/>
                <a:t>stress</a:t>
              </a:r>
              <a:endParaRPr lang="en-US" baseline="-250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1FE9F4F-E108-4A46-808A-8B2C2A51C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631"/>
          <a:stretch/>
        </p:blipFill>
        <p:spPr>
          <a:xfrm>
            <a:off x="1325360" y="4143330"/>
            <a:ext cx="2052518" cy="692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667522-F90E-B843-B87F-16565DC90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379" y="4243152"/>
            <a:ext cx="1483342" cy="4368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D3AF2F-7011-1D41-A04F-18CED5ECB5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76" r="-1"/>
          <a:stretch/>
        </p:blipFill>
        <p:spPr>
          <a:xfrm>
            <a:off x="4352513" y="5440665"/>
            <a:ext cx="966208" cy="68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26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A9D6-CA1E-9A47-A886-9C78602C1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24DB5-0F90-274B-8FBC-2C5D83AEF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78876" cy="3965670"/>
          </a:xfrm>
        </p:spPr>
        <p:txBody>
          <a:bodyPr/>
          <a:lstStyle/>
          <a:p>
            <a:r>
              <a:rPr lang="en-US" dirty="0"/>
              <a:t>As the temperature increases, atoms have larger vibrations, causing the material to expand</a:t>
            </a:r>
          </a:p>
          <a:p>
            <a:r>
              <a:rPr lang="en-US" dirty="0"/>
              <a:t>This expansion doesn’t raise the energy of the material when unrestrained</a:t>
            </a:r>
          </a:p>
          <a:p>
            <a:r>
              <a:rPr lang="en-US" dirty="0"/>
              <a:t>This expansion can be treated as a strain, but as one that doesn’t cause stress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F943B-AECE-3B47-ADF1-ED61DCB0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9E203-C48D-B14E-8FE9-B002169C7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2" r="10309"/>
          <a:stretch/>
        </p:blipFill>
        <p:spPr>
          <a:xfrm>
            <a:off x="6944139" y="2362141"/>
            <a:ext cx="4638261" cy="27607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02E3A3-B915-F245-910E-2F7143DE361D}"/>
                  </a:ext>
                </a:extLst>
              </p:cNvPr>
              <p:cNvSpPr txBox="1"/>
              <p:nvPr/>
            </p:nvSpPr>
            <p:spPr>
              <a:xfrm>
                <a:off x="8154462" y="5285849"/>
                <a:ext cx="21162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02E3A3-B915-F245-910E-2F7143DE3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462" y="5285849"/>
                <a:ext cx="2116220" cy="369332"/>
              </a:xfrm>
              <a:prstGeom prst="rect">
                <a:avLst/>
              </a:prstGeom>
              <a:blipFill>
                <a:blip r:embed="rId3"/>
                <a:stretch>
                  <a:fillRect l="-2976" t="-3333" r="-2381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26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1F6D5-2BEF-4B4C-98B5-2B8FDE7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other two stresses for a thin walled cylinder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02260-6D51-094F-8887-A82912843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518061" cy="3965670"/>
          </a:xfrm>
        </p:spPr>
        <p:txBody>
          <a:bodyPr/>
          <a:lstStyle/>
          <a:p>
            <a:r>
              <a:rPr lang="en-US" dirty="0"/>
              <a:t>To find the stress in the z-direction we do another force balance</a:t>
            </a:r>
          </a:p>
          <a:p>
            <a:endParaRPr lang="en-US" dirty="0"/>
          </a:p>
          <a:p>
            <a:r>
              <a:rPr lang="en-US" dirty="0"/>
              <a:t>Again, we equate the forces and solve for the stress</a:t>
            </a:r>
          </a:p>
          <a:p>
            <a:endParaRPr lang="en-US" dirty="0"/>
          </a:p>
          <a:p>
            <a:r>
              <a:rPr lang="en-US" dirty="0"/>
              <a:t>Last, the stress on the inside of the wall is –p and</a:t>
            </a:r>
            <a:br>
              <a:rPr lang="en-US" dirty="0"/>
            </a:br>
            <a:r>
              <a:rPr lang="en-US" dirty="0"/>
              <a:t>on the outside is zero, so the average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B3800-4D0A-F642-BF59-A10B8EC97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4D591D-FC51-AC40-A3AC-AAC133F65638}"/>
              </a:ext>
            </a:extLst>
          </p:cNvPr>
          <p:cNvGrpSpPr/>
          <p:nvPr/>
        </p:nvGrpSpPr>
        <p:grpSpPr>
          <a:xfrm>
            <a:off x="8737600" y="2679109"/>
            <a:ext cx="2351426" cy="2535706"/>
            <a:chOff x="6056711" y="1996203"/>
            <a:chExt cx="2351426" cy="25357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4E02F6-E959-8042-90F7-C33CD68DD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53" b="4680"/>
            <a:stretch/>
          </p:blipFill>
          <p:spPr>
            <a:xfrm>
              <a:off x="6379030" y="2265616"/>
              <a:ext cx="2029107" cy="22662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4C158D5-D7BA-4743-A844-24B431A4D7A9}"/>
                </a:ext>
              </a:extLst>
            </p:cNvPr>
            <p:cNvCxnSpPr/>
            <p:nvPr/>
          </p:nvCxnSpPr>
          <p:spPr>
            <a:xfrm flipH="1">
              <a:off x="7466257" y="1996203"/>
              <a:ext cx="9622" cy="538825"/>
            </a:xfrm>
            <a:prstGeom prst="straightConnector1">
              <a:avLst/>
            </a:prstGeom>
            <a:ln w="28575" cmpd="sng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AF2860-7595-0248-8312-E80A8EF05DD1}"/>
                </a:ext>
              </a:extLst>
            </p:cNvPr>
            <p:cNvSpPr txBox="1"/>
            <p:nvPr/>
          </p:nvSpPr>
          <p:spPr>
            <a:xfrm>
              <a:off x="7610579" y="1996203"/>
              <a:ext cx="644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</a:t>
              </a:r>
              <a:r>
                <a:rPr lang="en-US" baseline="-25000" dirty="0" err="1"/>
                <a:t>top</a:t>
              </a:r>
              <a:endParaRPr lang="en-US" baseline="-25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BFF398-5057-224E-9016-B32C0280056D}"/>
                </a:ext>
              </a:extLst>
            </p:cNvPr>
            <p:cNvSpPr txBox="1"/>
            <p:nvPr/>
          </p:nvSpPr>
          <p:spPr>
            <a:xfrm>
              <a:off x="6056711" y="3890164"/>
              <a:ext cx="644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</a:t>
              </a:r>
              <a:r>
                <a:rPr lang="en-US" baseline="-25000" dirty="0" err="1"/>
                <a:t>wall</a:t>
              </a:r>
              <a:endParaRPr lang="en-US" baseline="-25000" dirty="0"/>
            </a:p>
          </p:txBody>
        </p:sp>
      </p:grpSp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7221CDF6-DC56-2A44-BCCC-9F7436FBD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817" y="3090469"/>
            <a:ext cx="1409700" cy="31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2C3414-7D58-9746-8CB4-8ECA67181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517" y="3885475"/>
            <a:ext cx="938474" cy="687595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9D3ADA10-D50A-194D-A0CF-8CA227041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5" y="3131259"/>
            <a:ext cx="17399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FE999D-8905-C44B-9E02-60408DA53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845" y="5604319"/>
            <a:ext cx="1100026" cy="66365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1A65DB0-D221-9142-80B1-53428C367112}"/>
              </a:ext>
            </a:extLst>
          </p:cNvPr>
          <p:cNvGrpSpPr/>
          <p:nvPr/>
        </p:nvGrpSpPr>
        <p:grpSpPr>
          <a:xfrm>
            <a:off x="4941933" y="5563050"/>
            <a:ext cx="4440305" cy="846726"/>
            <a:chOff x="1616406" y="5176576"/>
            <a:chExt cx="4440305" cy="846726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1439AE0-A96F-3047-9598-5473EB206ABC}"/>
                </a:ext>
              </a:extLst>
            </p:cNvPr>
            <p:cNvSpPr/>
            <p:nvPr/>
          </p:nvSpPr>
          <p:spPr>
            <a:xfrm>
              <a:off x="1616406" y="5176576"/>
              <a:ext cx="4440305" cy="84672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A8E7B05-E805-A64B-BFB0-677058A41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91170" y="5205442"/>
              <a:ext cx="1100026" cy="66365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043A20-F136-5444-8995-95594C7F5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5176" y="5217898"/>
              <a:ext cx="938474" cy="68759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C50567B-C11F-044D-A30E-0F84EF0D5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076" r="-1"/>
            <a:stretch/>
          </p:blipFill>
          <p:spPr>
            <a:xfrm>
              <a:off x="1712625" y="5258481"/>
              <a:ext cx="966208" cy="685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2001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A8EF-495A-0C45-BC24-F97557D2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if a fuel rod will exceed its yield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384FE-65C7-A94B-8854-83A1E87EB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fuel rod has an initial pressure of 5 </a:t>
            </a:r>
            <a:r>
              <a:rPr lang="en-US" dirty="0" err="1"/>
              <a:t>MPa</a:t>
            </a:r>
            <a:r>
              <a:rPr lang="en-US" dirty="0"/>
              <a:t> that increases to 9 </a:t>
            </a:r>
            <a:r>
              <a:rPr lang="en-US" dirty="0" err="1"/>
              <a:t>MPa</a:t>
            </a:r>
            <a:r>
              <a:rPr lang="en-US" dirty="0"/>
              <a:t> during operation. Will it exceed its yield stress?</a:t>
            </a:r>
          </a:p>
          <a:p>
            <a:pPr lvl="1"/>
            <a:r>
              <a:rPr lang="en-US" dirty="0"/>
              <a:t>R = 0.55, </a:t>
            </a:r>
            <a:r>
              <a:rPr lang="en-US" dirty="0" err="1"/>
              <a:t>δ</a:t>
            </a:r>
            <a:r>
              <a:rPr lang="en-US" dirty="0"/>
              <a:t> = 0.06 cm,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= 381 </a:t>
            </a:r>
            <a:r>
              <a:rPr lang="en-US" dirty="0" err="1"/>
              <a:t>MPa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E1513-8D5D-A740-8414-ECDD968F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CF4F2C-0791-F143-9CFA-1280FE7E6C3A}"/>
              </a:ext>
            </a:extLst>
          </p:cNvPr>
          <p:cNvGrpSpPr/>
          <p:nvPr/>
        </p:nvGrpSpPr>
        <p:grpSpPr>
          <a:xfrm>
            <a:off x="3843703" y="3519009"/>
            <a:ext cx="4440305" cy="846726"/>
            <a:chOff x="4703695" y="2386229"/>
            <a:chExt cx="4440305" cy="84672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10EAE7C-435D-7E4C-B1D0-009352C05D78}"/>
                </a:ext>
              </a:extLst>
            </p:cNvPr>
            <p:cNvSpPr/>
            <p:nvPr/>
          </p:nvSpPr>
          <p:spPr>
            <a:xfrm>
              <a:off x="4703695" y="2386229"/>
              <a:ext cx="4440305" cy="84672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B306C3-056D-6E4F-84E4-C90C007B5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8459" y="2415095"/>
              <a:ext cx="1100026" cy="6636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018C38-D113-BE46-B652-9CF6B838C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2465" y="2427551"/>
              <a:ext cx="938474" cy="6875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634F8A-BD98-DA42-A700-5BCC90E63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76" r="-1"/>
            <a:stretch/>
          </p:blipFill>
          <p:spPr>
            <a:xfrm>
              <a:off x="4799914" y="2468134"/>
              <a:ext cx="966208" cy="685500"/>
            </a:xfrm>
            <a:prstGeom prst="rect">
              <a:avLst/>
            </a:prstGeom>
          </p:spPr>
        </p:pic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D073FFE-4A2D-6A4E-B7B6-3C729E53046A}"/>
              </a:ext>
            </a:extLst>
          </p:cNvPr>
          <p:cNvSpPr/>
          <p:nvPr/>
        </p:nvSpPr>
        <p:spPr>
          <a:xfrm>
            <a:off x="1914690" y="4547436"/>
            <a:ext cx="8298332" cy="1808915"/>
          </a:xfrm>
          <a:prstGeom prst="roundRect">
            <a:avLst>
              <a:gd name="adj" fmla="val 669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largest stress will be the hoop stress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hoop stress is P*(0.55/.06)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For 5 </a:t>
            </a:r>
            <a:r>
              <a:rPr lang="en-US" dirty="0" err="1"/>
              <a:t>MPa</a:t>
            </a:r>
            <a:r>
              <a:rPr lang="en-US" dirty="0"/>
              <a:t>, </a:t>
            </a:r>
            <a:r>
              <a:rPr lang="en-US" dirty="0" err="1"/>
              <a:t>σθ</a:t>
            </a:r>
            <a:r>
              <a:rPr lang="en-US" dirty="0"/>
              <a:t> = 45.8 </a:t>
            </a:r>
            <a:r>
              <a:rPr lang="en-US" dirty="0" err="1"/>
              <a:t>Mpa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For 9 </a:t>
            </a:r>
            <a:r>
              <a:rPr lang="en-US" dirty="0" err="1"/>
              <a:t>MPa</a:t>
            </a:r>
            <a:r>
              <a:rPr lang="en-US" dirty="0"/>
              <a:t>, </a:t>
            </a:r>
            <a:r>
              <a:rPr lang="en-US" dirty="0" err="1"/>
              <a:t>σθ</a:t>
            </a:r>
            <a:r>
              <a:rPr lang="en-US" dirty="0"/>
              <a:t> = 82.5 </a:t>
            </a:r>
            <a:r>
              <a:rPr lang="en-US" dirty="0" err="1"/>
              <a:t>Mpa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With these pressures, we don’t come even close to the yield stress of the cladding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194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C9DE-36BE-D74A-83B1-A136DE29F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equations for the stress within a cylinder under pressure that has thicker walls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00897-4CE9-4D4F-8D76-FBF36D704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cylinder as an inner radius R</a:t>
            </a:r>
            <a:r>
              <a:rPr lang="en-US" baseline="-25000" dirty="0"/>
              <a:t>i</a:t>
            </a:r>
            <a:r>
              <a:rPr lang="en-US" dirty="0"/>
              <a:t> and an outer Radius R</a:t>
            </a:r>
            <a:r>
              <a:rPr lang="en-US" baseline="-25000" dirty="0"/>
              <a:t>o</a:t>
            </a:r>
          </a:p>
          <a:p>
            <a:r>
              <a:rPr lang="en-US" dirty="0"/>
              <a:t>We assume there is no shear stress, so </a:t>
            </a:r>
            <a:r>
              <a:rPr lang="en-US" dirty="0" err="1"/>
              <a:t>σ</a:t>
            </a:r>
            <a:r>
              <a:rPr lang="en-US" baseline="-25000" dirty="0" err="1"/>
              <a:t>rz</a:t>
            </a:r>
            <a:r>
              <a:rPr lang="en-US" dirty="0"/>
              <a:t> = 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will begin with the r equation</a:t>
            </a:r>
          </a:p>
          <a:p>
            <a:endParaRPr lang="en-US" dirty="0"/>
          </a:p>
          <a:p>
            <a:r>
              <a:rPr lang="en-US" dirty="0"/>
              <a:t>Now we need our constitutive law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combine these equations to 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4F062-8F1F-E54D-B329-03A641813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AF421-6222-8A4D-89F9-0250C4135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84"/>
          <a:stretch/>
        </p:blipFill>
        <p:spPr>
          <a:xfrm>
            <a:off x="8232405" y="3546501"/>
            <a:ext cx="1029497" cy="74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66B003-AD80-F742-8EF6-B9749169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431" y="2901502"/>
            <a:ext cx="3011963" cy="653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1A8743-4CB4-AB4C-9355-95B9B20D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512" y="2906118"/>
            <a:ext cx="2307447" cy="74012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CEEA1E3-D09F-104F-82FB-1E1FC6D1F217}"/>
              </a:ext>
            </a:extLst>
          </p:cNvPr>
          <p:cNvGrpSpPr/>
          <p:nvPr/>
        </p:nvGrpSpPr>
        <p:grpSpPr>
          <a:xfrm>
            <a:off x="5167010" y="3632931"/>
            <a:ext cx="2269568" cy="653695"/>
            <a:chOff x="1617503" y="2999872"/>
            <a:chExt cx="2269568" cy="65369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C57827-5106-AD4F-AEB6-3AC5901A8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8653"/>
            <a:stretch/>
          </p:blipFill>
          <p:spPr>
            <a:xfrm>
              <a:off x="1617503" y="2999872"/>
              <a:ext cx="1847767" cy="65369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1B512E-2202-DB48-802B-143673DEB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038"/>
            <a:stretch/>
          </p:blipFill>
          <p:spPr>
            <a:xfrm>
              <a:off x="3436407" y="2999872"/>
              <a:ext cx="450664" cy="653695"/>
            </a:xfrm>
            <a:prstGeom prst="rect">
              <a:avLst/>
            </a:prstGeom>
          </p:spPr>
        </p:pic>
      </p:grpSp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C00B95E2-A4B2-994E-B624-6C08DA4924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48" b="23379"/>
          <a:stretch/>
        </p:blipFill>
        <p:spPr>
          <a:xfrm>
            <a:off x="7261078" y="4321873"/>
            <a:ext cx="2898922" cy="1691537"/>
          </a:xfrm>
          <a:prstGeom prst="rect">
            <a:avLst/>
          </a:prstGeom>
        </p:spPr>
      </p:pic>
      <p:pic>
        <p:nvPicPr>
          <p:cNvPr id="13" name="Picture 12" descr="latex-image-1.pdf">
            <a:extLst>
              <a:ext uri="{FF2B5EF4-FFF2-40B4-BE49-F238E27FC236}">
                <a16:creationId xmlns:a16="http://schemas.microsoft.com/office/drawing/2014/main" id="{2D186E3B-F4C6-EF42-80B1-9DD0779A3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94" y="4860265"/>
            <a:ext cx="3848100" cy="584200"/>
          </a:xfrm>
          <a:prstGeom prst="rect">
            <a:avLst/>
          </a:prstGeom>
        </p:spPr>
      </p:pic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47A04BB3-49B1-1D4F-A010-FBAEF1092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58" y="5962599"/>
            <a:ext cx="4241800" cy="2413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22B15CD5-3121-804B-B592-4D63ED42B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456" y="6314175"/>
            <a:ext cx="3873500" cy="292100"/>
          </a:xfrm>
          <a:prstGeom prst="rect">
            <a:avLst/>
          </a:prstGeom>
        </p:spPr>
      </p:pic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E1A0B2E7-034B-DB48-8FC6-121E6B69FC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03" y="6161412"/>
            <a:ext cx="3289300" cy="241300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7ECB1385-F4FD-1445-8BA6-5635028CD0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340" y="3940841"/>
            <a:ext cx="2552700" cy="254000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DDBE3B5C-C5BA-0A46-908A-1916E675EF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849" y="3425851"/>
            <a:ext cx="1968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19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94FE-9668-9645-B261-7DF41CFB7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equations for the stress within a cylinder under pressure that has thicker walls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0304B-FAFE-AD45-91D6-D45826BF5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one more relationship from the definition of the strain</a:t>
            </a:r>
          </a:p>
          <a:p>
            <a:endParaRPr lang="en-US" dirty="0"/>
          </a:p>
          <a:p>
            <a:r>
              <a:rPr lang="en-US" dirty="0"/>
              <a:t>From the previous slide, we have</a:t>
            </a:r>
          </a:p>
          <a:p>
            <a:endParaRPr lang="en-US" dirty="0"/>
          </a:p>
          <a:p>
            <a:r>
              <a:rPr lang="en-US" dirty="0"/>
              <a:t>If we combine these, we get</a:t>
            </a:r>
          </a:p>
          <a:p>
            <a:endParaRPr lang="en-US" dirty="0"/>
          </a:p>
          <a:p>
            <a:r>
              <a:rPr lang="en-US" dirty="0"/>
              <a:t>Again, from the previous slide</a:t>
            </a:r>
          </a:p>
          <a:p>
            <a:endParaRPr lang="en-US" dirty="0"/>
          </a:p>
          <a:p>
            <a:r>
              <a:rPr lang="en-US" dirty="0"/>
              <a:t>We end up with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0E638-D91F-0746-830B-89B59538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A2557DA2-6529-2B46-B002-D12FE280B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11" y="5307154"/>
            <a:ext cx="1968500" cy="2413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17EAA5B2-E1C7-9649-B639-C4EEEE183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26" y="5294454"/>
            <a:ext cx="2552700" cy="2540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4E3941DD-C49D-734B-BCAB-74B5065E8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617" y="3597424"/>
            <a:ext cx="3873500" cy="2921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D3C6AE56-9EF5-8F4F-84A6-53D505AF2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636" y="3597424"/>
            <a:ext cx="3289300" cy="2413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05D44DC2-591B-AB43-8BE1-98018BCAAE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49"/>
          <a:stretch/>
        </p:blipFill>
        <p:spPr>
          <a:xfrm>
            <a:off x="2826350" y="2672988"/>
            <a:ext cx="2213248" cy="330200"/>
          </a:xfrm>
          <a:prstGeom prst="rect">
            <a:avLst/>
          </a:prstGeom>
        </p:spPr>
      </p:pic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CEDD61A0-CF38-9345-9373-0606AB9E8C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834" y="2678593"/>
            <a:ext cx="2184400" cy="317500"/>
          </a:xfrm>
          <a:prstGeom prst="rect">
            <a:avLst/>
          </a:prstGeom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FDBAFA06-B22D-994F-91C2-4F4B4FF642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234" y="2685688"/>
            <a:ext cx="1536700" cy="317500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00CA0D06-DE92-0541-B6B2-DC040794E7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98" y="5700534"/>
            <a:ext cx="2171700" cy="254000"/>
          </a:xfrm>
          <a:prstGeom prst="rect">
            <a:avLst/>
          </a:prstGeom>
        </p:spPr>
      </p:pic>
      <p:pic>
        <p:nvPicPr>
          <p:cNvPr id="13" name="Picture 12" descr="latex-image-1.pdf">
            <a:extLst>
              <a:ext uri="{FF2B5EF4-FFF2-40B4-BE49-F238E27FC236}">
                <a16:creationId xmlns:a16="http://schemas.microsoft.com/office/drawing/2014/main" id="{7A467392-2559-B74A-80FC-4324F74006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598" y="6130993"/>
            <a:ext cx="1714500" cy="330200"/>
          </a:xfrm>
          <a:prstGeom prst="rect">
            <a:avLst/>
          </a:prstGeom>
        </p:spPr>
      </p:pic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5376E0BE-B67A-5341-9778-63DC906FED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50" y="4432960"/>
            <a:ext cx="5588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11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19D59-1636-3F47-BD4E-A7F0E5A2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now have an ODE so we can solve to get the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3F8C0-853D-8743-8253-8EEA68775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boundary conditions are </a:t>
            </a: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(R</a:t>
            </a:r>
            <a:r>
              <a:rPr lang="en-US" baseline="-25000" dirty="0"/>
              <a:t>i</a:t>
            </a:r>
            <a:r>
              <a:rPr lang="en-US" dirty="0"/>
              <a:t>) = -p and </a:t>
            </a: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(R</a:t>
            </a:r>
            <a:r>
              <a:rPr lang="en-US" baseline="-25000" dirty="0"/>
              <a:t>o</a:t>
            </a:r>
            <a:r>
              <a:rPr lang="en-US" dirty="0"/>
              <a:t>) = 0</a:t>
            </a:r>
          </a:p>
          <a:p>
            <a:r>
              <a:rPr lang="en-US" dirty="0"/>
              <a:t>After integrating twice, we get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, we can get </a:t>
            </a:r>
            <a:r>
              <a:rPr lang="en-US" dirty="0" err="1"/>
              <a:t>σ</a:t>
            </a:r>
            <a:r>
              <a:rPr lang="en-US" baseline="-25000" dirty="0" err="1"/>
              <a:t>θθ</a:t>
            </a:r>
            <a:r>
              <a:rPr lang="en-US" dirty="0"/>
              <a:t> from</a:t>
            </a:r>
          </a:p>
          <a:p>
            <a:r>
              <a:rPr lang="en-US" dirty="0"/>
              <a:t>From the end condition, we determine </a:t>
            </a:r>
            <a:r>
              <a:rPr lang="en-US" dirty="0" err="1"/>
              <a:t>σ</a:t>
            </a:r>
            <a:r>
              <a:rPr lang="en-US" baseline="-25000" dirty="0" err="1"/>
              <a:t>zz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9698D-3240-C445-9A4C-E112DB93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79EB564-50F8-B349-8BDB-FF0764886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080" y="1764939"/>
            <a:ext cx="1714500" cy="3302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9A88EF8-F074-A349-94C7-60248AD3E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139" y="2673667"/>
            <a:ext cx="2832100" cy="6223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E5DC1206-33B8-DB4B-9BB9-CB5E406AF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691" y="3599084"/>
            <a:ext cx="1968500" cy="2413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61C1241E-2EF9-5643-A06E-D8ABC97BC1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543" y="3408584"/>
            <a:ext cx="26289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C14F13-7F79-344F-92CC-5106DAB35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559" y="4716418"/>
            <a:ext cx="4467968" cy="19397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9D57E61-1EFD-7343-A527-E72B694C8049}"/>
              </a:ext>
            </a:extLst>
          </p:cNvPr>
          <p:cNvGrpSpPr/>
          <p:nvPr/>
        </p:nvGrpSpPr>
        <p:grpSpPr>
          <a:xfrm>
            <a:off x="2544479" y="4582731"/>
            <a:ext cx="2625453" cy="533400"/>
            <a:chOff x="1020478" y="4582731"/>
            <a:chExt cx="2625453" cy="533400"/>
          </a:xfrm>
        </p:grpSpPr>
        <p:pic>
          <p:nvPicPr>
            <p:cNvPr id="11" name="Picture 10" descr="latex-image-1.pdf">
              <a:extLst>
                <a:ext uri="{FF2B5EF4-FFF2-40B4-BE49-F238E27FC236}">
                  <a16:creationId xmlns:a16="http://schemas.microsoft.com/office/drawing/2014/main" id="{B5314F57-564D-CD47-AB64-D9170BD5B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631" y="4582731"/>
              <a:ext cx="2019300" cy="533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F2EC32-6C7D-1A4F-BD55-8FD00DC0DB6E}"/>
                </a:ext>
              </a:extLst>
            </p:cNvPr>
            <p:cNvSpPr txBox="1"/>
            <p:nvPr/>
          </p:nvSpPr>
          <p:spPr>
            <a:xfrm>
              <a:off x="1020478" y="4687552"/>
              <a:ext cx="606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E2BFC-EF50-334B-8025-3E7250BFD3F8}"/>
              </a:ext>
            </a:extLst>
          </p:cNvPr>
          <p:cNvGrpSpPr/>
          <p:nvPr/>
        </p:nvGrpSpPr>
        <p:grpSpPr>
          <a:xfrm>
            <a:off x="2544479" y="5359534"/>
            <a:ext cx="1342753" cy="369332"/>
            <a:chOff x="1020478" y="5359534"/>
            <a:chExt cx="134275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19779D-408F-F74A-AA64-C0B9B8BDE5C5}"/>
                </a:ext>
              </a:extLst>
            </p:cNvPr>
            <p:cNvSpPr txBox="1"/>
            <p:nvPr/>
          </p:nvSpPr>
          <p:spPr>
            <a:xfrm>
              <a:off x="1020478" y="5359534"/>
              <a:ext cx="606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  <p:pic>
          <p:nvPicPr>
            <p:cNvPr id="15" name="Picture 14" descr="latex-image-1.pdf">
              <a:extLst>
                <a:ext uri="{FF2B5EF4-FFF2-40B4-BE49-F238E27FC236}">
                  <a16:creationId xmlns:a16="http://schemas.microsoft.com/office/drawing/2014/main" id="{643B83EE-DCFA-CC47-8B06-D75E0CE7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631" y="5454470"/>
              <a:ext cx="736600" cy="2032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F07772-5C0A-4344-99A0-5E358E35AE93}"/>
              </a:ext>
            </a:extLst>
          </p:cNvPr>
          <p:cNvGrpSpPr/>
          <p:nvPr/>
        </p:nvGrpSpPr>
        <p:grpSpPr>
          <a:xfrm>
            <a:off x="2544479" y="5896808"/>
            <a:ext cx="2625453" cy="533400"/>
            <a:chOff x="1020478" y="5896808"/>
            <a:chExt cx="2625453" cy="5334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1B4333-DCD9-2845-8D64-339570E7ECE8}"/>
                </a:ext>
              </a:extLst>
            </p:cNvPr>
            <p:cNvSpPr txBox="1"/>
            <p:nvPr/>
          </p:nvSpPr>
          <p:spPr>
            <a:xfrm>
              <a:off x="1020478" y="5993028"/>
              <a:ext cx="606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(c)</a:t>
              </a:r>
            </a:p>
          </p:txBody>
        </p:sp>
        <p:pic>
          <p:nvPicPr>
            <p:cNvPr id="18" name="Picture 17" descr="latex-image-1.pdf">
              <a:extLst>
                <a:ext uri="{FF2B5EF4-FFF2-40B4-BE49-F238E27FC236}">
                  <a16:creationId xmlns:a16="http://schemas.microsoft.com/office/drawing/2014/main" id="{545A3927-0138-5B48-882B-AD9BFCB49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631" y="5896808"/>
              <a:ext cx="20193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617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81C0-A560-6B4B-BBDB-B9FBE6498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Stresses vary over the thickness of the cladding tube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1083D-CB95-B348-88A3-9F54C7EFA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5F893-D368-3B4C-9683-D64EFC69B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691" y="1968501"/>
            <a:ext cx="6260618" cy="469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06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E29-DC88-1249-BF8D-F8A026D3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if a fuel rod will exceed its yield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B014E-A6FD-004C-B64B-66295B1C3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fuel rod has an initial pressure of 5 </a:t>
            </a:r>
            <a:r>
              <a:rPr lang="en-US" dirty="0" err="1"/>
              <a:t>MPa</a:t>
            </a:r>
            <a:r>
              <a:rPr lang="en-US" dirty="0"/>
              <a:t> that increases to 9 </a:t>
            </a:r>
            <a:r>
              <a:rPr lang="en-US" dirty="0" err="1"/>
              <a:t>MPa</a:t>
            </a:r>
            <a:r>
              <a:rPr lang="en-US" dirty="0"/>
              <a:t> during operation. Will it exceed its yield stress?</a:t>
            </a:r>
          </a:p>
          <a:p>
            <a:pPr lvl="1"/>
            <a:r>
              <a:rPr lang="en-US" dirty="0"/>
              <a:t>R</a:t>
            </a:r>
            <a:r>
              <a:rPr lang="en-US" baseline="-25000" dirty="0"/>
              <a:t>i</a:t>
            </a:r>
            <a:r>
              <a:rPr lang="en-US" dirty="0"/>
              <a:t> = 0.52, R</a:t>
            </a:r>
            <a:r>
              <a:rPr lang="en-US" baseline="-25000" dirty="0"/>
              <a:t>o</a:t>
            </a:r>
            <a:r>
              <a:rPr lang="en-US" dirty="0"/>
              <a:t> = 0.58 cm,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= 381 </a:t>
            </a:r>
            <a:r>
              <a:rPr lang="en-US" dirty="0" err="1"/>
              <a:t>MPa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889C9-520C-164F-811D-488A8EFB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FB9834-175A-1C4D-B5A8-C1FDD240F0E3}"/>
              </a:ext>
            </a:extLst>
          </p:cNvPr>
          <p:cNvSpPr/>
          <p:nvPr/>
        </p:nvSpPr>
        <p:spPr>
          <a:xfrm>
            <a:off x="1981201" y="4213184"/>
            <a:ext cx="8298332" cy="2442935"/>
          </a:xfrm>
          <a:prstGeom prst="roundRect">
            <a:avLst>
              <a:gd name="adj" fmla="val 669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Which stress is the largest?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err="1"/>
              <a:t>σ</a:t>
            </a:r>
            <a:r>
              <a:rPr lang="en-US" sz="1600" baseline="-25000" dirty="0" err="1"/>
              <a:t>θθ</a:t>
            </a:r>
            <a:endParaRPr lang="en-US" sz="1600" baseline="-250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At what position r will the hoop stress be the largest?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/>
              <a:t>r = </a:t>
            </a:r>
            <a:r>
              <a:rPr lang="en-US" sz="1600" dirty="0" err="1"/>
              <a:t>R</a:t>
            </a:r>
            <a:r>
              <a:rPr lang="en-US" sz="1600" baseline="-25000" dirty="0" err="1"/>
              <a:t>i</a:t>
            </a:r>
            <a:r>
              <a:rPr lang="en-US" sz="1600" baseline="-25000" dirty="0"/>
              <a:t> </a:t>
            </a:r>
            <a:r>
              <a:rPr lang="en-US" sz="1600" dirty="0"/>
              <a:t>= 0.52 cm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What is the stress at p = 5 </a:t>
            </a:r>
            <a:r>
              <a:rPr lang="en-US" sz="1600" dirty="0" err="1"/>
              <a:t>MPa</a:t>
            </a:r>
            <a:r>
              <a:rPr lang="en-US" sz="1600" dirty="0"/>
              <a:t>?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err="1"/>
              <a:t>σ</a:t>
            </a:r>
            <a:r>
              <a:rPr lang="en-US" sz="1600" baseline="-25000" dirty="0" err="1"/>
              <a:t>θθ</a:t>
            </a:r>
            <a:r>
              <a:rPr lang="en-US" sz="1600" dirty="0"/>
              <a:t> = 5*((0.58/0.52)^2 + 1)/((0.58/0.52)^2 – 1) = 46.0 </a:t>
            </a:r>
            <a:r>
              <a:rPr lang="en-US" sz="1600" dirty="0" err="1"/>
              <a:t>MPa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What is the stress at p = 9 </a:t>
            </a:r>
            <a:r>
              <a:rPr lang="en-US" sz="1600" dirty="0" err="1"/>
              <a:t>Mpa</a:t>
            </a:r>
            <a:r>
              <a:rPr lang="en-US" sz="1600" dirty="0"/>
              <a:t>? 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err="1"/>
              <a:t>σ</a:t>
            </a:r>
            <a:r>
              <a:rPr lang="en-US" sz="1600" baseline="-25000" dirty="0" err="1"/>
              <a:t>θθ</a:t>
            </a:r>
            <a:r>
              <a:rPr lang="en-US" sz="1600" dirty="0"/>
              <a:t> = 5*((0.58/0.52)^2 + 1)/((0.58/0.52)^2 – 1) = 82.7 </a:t>
            </a:r>
            <a:r>
              <a:rPr lang="en-US" sz="1600" dirty="0" err="1"/>
              <a:t>Mpa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Again, we don’t even get close to yielding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66CAB7-65A2-6E4B-94CB-6D878E17ACFE}"/>
              </a:ext>
            </a:extLst>
          </p:cNvPr>
          <p:cNvGrpSpPr/>
          <p:nvPr/>
        </p:nvGrpSpPr>
        <p:grpSpPr>
          <a:xfrm>
            <a:off x="2700936" y="3470565"/>
            <a:ext cx="6790127" cy="742619"/>
            <a:chOff x="1981201" y="2809592"/>
            <a:chExt cx="8154010" cy="84672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24AB346-03A5-684E-A0E7-B8BEAAF17A1E}"/>
                </a:ext>
              </a:extLst>
            </p:cNvPr>
            <p:cNvSpPr/>
            <p:nvPr/>
          </p:nvSpPr>
          <p:spPr>
            <a:xfrm>
              <a:off x="1981201" y="2809592"/>
              <a:ext cx="8154010" cy="84672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latex-image-1.pdf">
              <a:extLst>
                <a:ext uri="{FF2B5EF4-FFF2-40B4-BE49-F238E27FC236}">
                  <a16:creationId xmlns:a16="http://schemas.microsoft.com/office/drawing/2014/main" id="{94C4B0FB-D500-8948-A6FC-81397DC07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9972" y="2892938"/>
              <a:ext cx="2832100" cy="622300"/>
            </a:xfrm>
            <a:prstGeom prst="rect">
              <a:avLst/>
            </a:prstGeom>
          </p:spPr>
        </p:pic>
        <p:pic>
          <p:nvPicPr>
            <p:cNvPr id="8" name="Picture 7" descr="latex-image-1.pdf">
              <a:extLst>
                <a:ext uri="{FF2B5EF4-FFF2-40B4-BE49-F238E27FC236}">
                  <a16:creationId xmlns:a16="http://schemas.microsoft.com/office/drawing/2014/main" id="{38394899-E10F-9244-80FB-E3B91EBAA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0733" y="2892938"/>
              <a:ext cx="2628900" cy="622300"/>
            </a:xfrm>
            <a:prstGeom prst="rect">
              <a:avLst/>
            </a:prstGeom>
          </p:spPr>
        </p:pic>
        <p:pic>
          <p:nvPicPr>
            <p:cNvPr id="9" name="Picture 8" descr="latex-image-1.pdf">
              <a:extLst>
                <a:ext uri="{FF2B5EF4-FFF2-40B4-BE49-F238E27FC236}">
                  <a16:creationId xmlns:a16="http://schemas.microsoft.com/office/drawing/2014/main" id="{C03B5BC3-A6BE-5D43-A57F-6571033C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3101" y="2943350"/>
              <a:ext cx="20193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5767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95E95-679B-3145-B2FD-90420B02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We’ve now solved this same problem assuming thin and thick walled cylinders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007A2-3B53-AB4F-9283-43268BB8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3821F-9275-8E44-9191-C35ADE854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66" y="1939275"/>
            <a:ext cx="6376268" cy="478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26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22D12-18CD-B14A-8569-BC4BC0DF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FA760-1496-0145-BE5A-C149CF8C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Solid mechanics predicts the deformation of a body from its applied load</a:t>
            </a:r>
          </a:p>
          <a:p>
            <a:pPr lvl="1"/>
            <a:r>
              <a:rPr lang="en-US" dirty="0"/>
              <a:t>The strain defines the deformation</a:t>
            </a:r>
          </a:p>
          <a:p>
            <a:pPr lvl="1"/>
            <a:r>
              <a:rPr lang="en-US" dirty="0"/>
              <a:t>The stress defines the material’s internal response to the strain</a:t>
            </a:r>
          </a:p>
          <a:p>
            <a:r>
              <a:rPr lang="en-US" dirty="0"/>
              <a:t>Materials can have recoverable and permanent deformation</a:t>
            </a:r>
          </a:p>
          <a:p>
            <a:pPr lvl="1"/>
            <a:r>
              <a:rPr lang="en-US" dirty="0"/>
              <a:t>Elastic deformation is recoverable and occurs due to the stretching of the atomic lattice</a:t>
            </a:r>
          </a:p>
          <a:p>
            <a:pPr lvl="1"/>
            <a:r>
              <a:rPr lang="en-US" dirty="0"/>
              <a:t>Plastic deformation is permanent and results form the breaking of bonds during dislocation (line defect) migration</a:t>
            </a:r>
          </a:p>
          <a:p>
            <a:r>
              <a:rPr lang="en-US" dirty="0"/>
              <a:t>We derived two analytical solutions for the stress in a pressurized cylinder </a:t>
            </a:r>
          </a:p>
          <a:p>
            <a:pPr lvl="1"/>
            <a:r>
              <a:rPr lang="en-US" dirty="0"/>
              <a:t>Thin walled cylinder</a:t>
            </a:r>
          </a:p>
          <a:p>
            <a:pPr lvl="1"/>
            <a:r>
              <a:rPr lang="en-US" dirty="0"/>
              <a:t>Any size wall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0F03E-AAC3-0A43-8DBB-83D9575B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2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BE7EA-A462-B54E-A5AD-302C9EABC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Expansion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F1A4A-0EBC-0140-8607-37EB3E4A44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6732104" cy="396567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In isotropic materials, thermal expansion happens equally in all directions and is linear with temperature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In this equation</a:t>
                </a:r>
              </a:p>
              <a:p>
                <a:pPr lvl="1"/>
                <a:r>
                  <a:rPr lang="en-US" dirty="0"/>
                  <a:t>T is the current temperature</a:t>
                </a:r>
              </a:p>
              <a:p>
                <a:pPr lvl="1"/>
                <a:r>
                  <a:rPr lang="en-US" dirty="0"/>
                  <a:t>T</a:t>
                </a:r>
                <a:r>
                  <a:rPr lang="en-US" baseline="-25000" dirty="0"/>
                  <a:t>0</a:t>
                </a:r>
                <a:r>
                  <a:rPr lang="en-US" dirty="0"/>
                  <a:t> is the temperature the original size was measured</a:t>
                </a:r>
              </a:p>
              <a:p>
                <a:pPr lvl="1"/>
                <a:r>
                  <a:rPr lang="el-GR" dirty="0"/>
                  <a:t>α </a:t>
                </a:r>
                <a:r>
                  <a:rPr lang="en-US" dirty="0"/>
                  <a:t>is the linear thermal expansion coefficient</a:t>
                </a:r>
              </a:p>
              <a:p>
                <a:pPr lvl="1"/>
                <a:r>
                  <a:rPr lang="en-US" dirty="0"/>
                  <a:t>I is the identity tensor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1F1A4A-0EBC-0140-8607-37EB3E4A44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6732104" cy="3965670"/>
              </a:xfrm>
              <a:blipFill>
                <a:blip r:embed="rId2"/>
                <a:stretch>
                  <a:fillRect l="-1132" t="-639" r="-1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92B68-1069-6546-9FDC-039A09DCB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7824A-FADB-2548-8BBD-5F5A5B649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578" y="2496378"/>
            <a:ext cx="4299897" cy="289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09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86BA0-C6E3-5040-AE1A-289C76CE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6C266-3A85-CE40-99AA-BDBFFC396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3975652" cy="3965670"/>
          </a:xfrm>
        </p:spPr>
        <p:txBody>
          <a:bodyPr/>
          <a:lstStyle/>
          <a:p>
            <a:r>
              <a:rPr lang="en-US" dirty="0"/>
              <a:t>Though thermal expansion doesn’t directly cause stress, it can still lead to thermal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D0B08-D6C2-084B-88B6-C501F427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6C336-1E16-044D-AFD2-E7C6ED494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826" y="2474276"/>
            <a:ext cx="6754298" cy="333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1A22-B066-4E41-A6E8-C9D7224C7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stress in a thin constrained rod</a:t>
            </a:r>
            <a:br>
              <a:rPr lang="en-US" dirty="0"/>
            </a:br>
            <a:r>
              <a:rPr lang="en-US" dirty="0"/>
              <a:t>of length L when it is heated to </a:t>
            </a:r>
            <a:r>
              <a:rPr lang="el-GR" dirty="0"/>
              <a:t>Δ</a:t>
            </a:r>
            <a:r>
              <a:rPr lang="en-US" dirty="0"/>
              <a:t>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AEB94-1AA6-DA4E-8C04-F0A0A390B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18922" cy="3965670"/>
          </a:xfrm>
        </p:spPr>
        <p:txBody>
          <a:bodyPr/>
          <a:lstStyle/>
          <a:p>
            <a:r>
              <a:rPr lang="en-US" dirty="0"/>
              <a:t>The rod has a Young’s modulus of E and an expansion coefficient of </a:t>
            </a:r>
            <a:r>
              <a:rPr lang="el-GR" dirty="0"/>
              <a:t>α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A3BC5-2759-B946-A317-9D5ADF47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6DC36-07B3-3A47-B8AE-65AC68DA5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410" y="2239456"/>
            <a:ext cx="2042215" cy="29871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1B6D1E-8D45-214C-B0A0-9C6301BE0BF7}"/>
                  </a:ext>
                </a:extLst>
              </p:cNvPr>
              <p:cNvSpPr/>
              <p:nvPr/>
            </p:nvSpPr>
            <p:spPr>
              <a:xfrm>
                <a:off x="609600" y="3195538"/>
                <a:ext cx="24880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1B6D1E-8D45-214C-B0A0-9C6301BE0B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195538"/>
                <a:ext cx="2488053" cy="461665"/>
              </a:xfrm>
              <a:prstGeom prst="rect">
                <a:avLst/>
              </a:prstGeom>
              <a:blipFill>
                <a:blip r:embed="rId3"/>
                <a:stretch>
                  <a:fillRect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E6BDC2-3D0B-6F41-B15A-469A5FA7DE89}"/>
                  </a:ext>
                </a:extLst>
              </p:cNvPr>
              <p:cNvSpPr txBox="1"/>
              <p:nvPr/>
            </p:nvSpPr>
            <p:spPr>
              <a:xfrm>
                <a:off x="3419061" y="3212975"/>
                <a:ext cx="21162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E6BDC2-3D0B-6F41-B15A-469A5FA7D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061" y="3212975"/>
                <a:ext cx="2116220" cy="369332"/>
              </a:xfrm>
              <a:prstGeom prst="rect">
                <a:avLst/>
              </a:prstGeom>
              <a:blipFill>
                <a:blip r:embed="rId4"/>
                <a:stretch>
                  <a:fillRect l="-2976" t="-3333" r="-2381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6322298-F62B-8548-8EB9-2AED2C8E4FB9}"/>
                  </a:ext>
                </a:extLst>
              </p:cNvPr>
              <p:cNvSpPr/>
              <p:nvPr/>
            </p:nvSpPr>
            <p:spPr>
              <a:xfrm>
                <a:off x="2301143" y="4344015"/>
                <a:ext cx="23705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6322298-F62B-8548-8EB9-2AED2C8E4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143" y="4344015"/>
                <a:ext cx="2370585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ED907E-9DC3-2248-8E6E-6A4D24CA705E}"/>
                  </a:ext>
                </a:extLst>
              </p:cNvPr>
              <p:cNvSpPr txBox="1"/>
              <p:nvPr/>
            </p:nvSpPr>
            <p:spPr>
              <a:xfrm>
                <a:off x="2279375" y="4901677"/>
                <a:ext cx="2414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(0 − 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ED907E-9DC3-2248-8E6E-6A4D24CA7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375" y="4901677"/>
                <a:ext cx="2414122" cy="369332"/>
              </a:xfrm>
              <a:prstGeom prst="rect">
                <a:avLst/>
              </a:prstGeom>
              <a:blipFill>
                <a:blip r:embed="rId6"/>
                <a:stretch>
                  <a:fillRect l="-2604" t="-3333" r="-1562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36BC0-671B-2B42-A2AE-B8B40128D459}"/>
                  </a:ext>
                </a:extLst>
              </p:cNvPr>
              <p:cNvSpPr txBox="1"/>
              <p:nvPr/>
            </p:nvSpPr>
            <p:spPr>
              <a:xfrm>
                <a:off x="2533740" y="5383845"/>
                <a:ext cx="17650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36BC0-671B-2B42-A2AE-B8B40128D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740" y="5383845"/>
                <a:ext cx="1765099" cy="369332"/>
              </a:xfrm>
              <a:prstGeom prst="rect">
                <a:avLst/>
              </a:prstGeom>
              <a:blipFill>
                <a:blip r:embed="rId7"/>
                <a:stretch>
                  <a:fillRect l="-4317" r="-359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F148DC-D479-1A49-8597-1D2F562AC8FA}"/>
              </a:ext>
            </a:extLst>
          </p:cNvPr>
          <p:cNvSpPr/>
          <p:nvPr/>
        </p:nvSpPr>
        <p:spPr>
          <a:xfrm>
            <a:off x="1987826" y="4143330"/>
            <a:ext cx="2809461" cy="175388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52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FAB4-F977-624F-B63D-9481071F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large temperature gradient within a fuel pellet</a:t>
            </a:r>
            <a:br>
              <a:rPr lang="en-US" dirty="0"/>
            </a:br>
            <a:r>
              <a:rPr lang="en-US" dirty="0"/>
              <a:t>results in large thermal stresses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EC7E7-830D-6448-BBAF-EE95821CB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04584-0C74-AF49-BE93-92551BEA7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6" r="50477"/>
          <a:stretch/>
        </p:blipFill>
        <p:spPr>
          <a:xfrm>
            <a:off x="6802975" y="2085976"/>
            <a:ext cx="4236086" cy="4181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A0A29-4D30-2646-A3AC-037B5014D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2085976"/>
            <a:ext cx="45466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40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E5FE-C9E0-9647-996E-451599E67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the material response of the axisymmetric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FF8AC-A81E-1B44-8E2C-5097D7F2A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099139" cy="3965670"/>
          </a:xfrm>
        </p:spPr>
        <p:txBody>
          <a:bodyPr/>
          <a:lstStyle/>
          <a:p>
            <a:r>
              <a:rPr lang="en-US" dirty="0"/>
              <a:t>We assume small strains, so the strain is defined as</a:t>
            </a:r>
          </a:p>
          <a:p>
            <a:endParaRPr lang="en-US" dirty="0"/>
          </a:p>
          <a:p>
            <a:r>
              <a:rPr lang="en-US" dirty="0"/>
              <a:t> We assume isotropic material response, so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22867-0567-E545-8461-4C0F21EF6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D9081FC-D16C-5E4B-8493-5B6916A38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64" y="2997058"/>
            <a:ext cx="5638800" cy="330200"/>
          </a:xfrm>
          <a:prstGeom prst="rect">
            <a:avLst/>
          </a:prstGeom>
        </p:spPr>
      </p:pic>
      <p:pic>
        <p:nvPicPr>
          <p:cNvPr id="7" name="Picture 7" descr="temp_3Dslice.png">
            <a:extLst>
              <a:ext uri="{FF2B5EF4-FFF2-40B4-BE49-F238E27FC236}">
                <a16:creationId xmlns:a16="http://schemas.microsoft.com/office/drawing/2014/main" id="{387F6B20-9E2F-4B43-9CA1-50086F41C3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149306" y="2004894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A6347F-9839-1C44-984D-85C666B5B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369" y="3958361"/>
            <a:ext cx="3654810" cy="21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34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77367-8372-9A40-92E8-A5392312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cylinder with thermal expansion but not pressure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0F47B2-6180-294D-98D6-5C46269D9B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7938052" cy="396567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Similar to the equations we worked through last time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Solving this ODE: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0F47B2-6180-294D-98D6-5C46269D9B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7938052" cy="3965670"/>
              </a:xfrm>
              <a:blipFill>
                <a:blip r:embed="rId2"/>
                <a:stretch>
                  <a:fillRect l="-1120" t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2879B-A5DA-E848-BAD7-FFE01621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3B668-70D0-2744-B830-A7F4AFB2D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131" y="2160495"/>
            <a:ext cx="2394226" cy="25477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ADAB6-5A70-C242-8604-6C2ACD6E9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06" y="4245941"/>
            <a:ext cx="5532621" cy="207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65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1391</Words>
  <Application>Microsoft Macintosh PowerPoint</Application>
  <PresentationFormat>Widescreen</PresentationFormat>
  <Paragraphs>205</Paragraphs>
  <Slides>38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NCStateU-horizontal-left-logo</vt:lpstr>
      <vt:lpstr>Thermo-Mechanics</vt:lpstr>
      <vt:lpstr>Last Time</vt:lpstr>
      <vt:lpstr>Thermal Expansion</vt:lpstr>
      <vt:lpstr>Thermal Expansion</vt:lpstr>
      <vt:lpstr>Thermal Expansion</vt:lpstr>
      <vt:lpstr>What is the stress in a thin constrained rod of length L when it is heated to ΔT?</vt:lpstr>
      <vt:lpstr>The large temperature gradient within a fuel pellet results in large thermal stresses</vt:lpstr>
      <vt:lpstr>Consider the material response of the axisymmetric body</vt:lpstr>
      <vt:lpstr>Consider a cylinder with thermal expansion but not pressure</vt:lpstr>
      <vt:lpstr>What is the hoop stress in the cladding?</vt:lpstr>
      <vt:lpstr>Where is hoop stress equal to zero?</vt:lpstr>
      <vt:lpstr>The linear temperature gradient across the cladding causes axial thermal stresses</vt:lpstr>
      <vt:lpstr>PowerPoint Presentation</vt:lpstr>
      <vt:lpstr>PowerPoint Presentation</vt:lpstr>
      <vt:lpstr>Stress/Strain Regions</vt:lpstr>
      <vt:lpstr>Permanent Strain</vt:lpstr>
      <vt:lpstr>The hardening behavior changes for different materials</vt:lpstr>
      <vt:lpstr>Ductile materials plastically deform significantly, brittle materials do not</vt:lpstr>
      <vt:lpstr>Dislocation motion</vt:lpstr>
      <vt:lpstr>Dislocation are produced during deformation</vt:lpstr>
      <vt:lpstr>Dislocation motion causes plastic deformation, dislocation pileup causes hardening</vt:lpstr>
      <vt:lpstr>As the dislocation density increases, dislocations cannot move freely, raising the yield stress</vt:lpstr>
      <vt:lpstr>As the strength increases due to dislocation pile-up, the ductility decreases</vt:lpstr>
      <vt:lpstr>We need to determine the stress and strain throughout a body</vt:lpstr>
      <vt:lpstr>Cauchy momentum equation</vt:lpstr>
      <vt:lpstr>The stress divergence equation is really just a force balance</vt:lpstr>
      <vt:lpstr>Consider an axisymmetric body</vt:lpstr>
      <vt:lpstr>Consider the material response of the axisymmetric body</vt:lpstr>
      <vt:lpstr>Solve for the stress throughout a pressurized cylinder (cladding tube) with thin walls</vt:lpstr>
      <vt:lpstr>Find the other two stresses for a thin walled cylinder</vt:lpstr>
      <vt:lpstr>Determine if a fuel rod will exceed its yield stress</vt:lpstr>
      <vt:lpstr>Develop equations for the stress within a cylinder under pressure that has thicker walls</vt:lpstr>
      <vt:lpstr>Develop equations for the stress within a cylinder under pressure that has thicker walls</vt:lpstr>
      <vt:lpstr>We now have an ODE so we can solve to get the stress</vt:lpstr>
      <vt:lpstr>Stresses vary over the thickness of the cladding tube</vt:lpstr>
      <vt:lpstr>Determine if a fuel rod will exceed its yield stress</vt:lpstr>
      <vt:lpstr>We’ve now solved this same problem assuming thin and thick walled cylinders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1 is in the books</dc:title>
  <dc:creator>Benjamin Beeler</dc:creator>
  <cp:lastModifiedBy>Benjamin Beeler</cp:lastModifiedBy>
  <cp:revision>30</cp:revision>
  <dcterms:created xsi:type="dcterms:W3CDTF">2020-02-03T20:17:36Z</dcterms:created>
  <dcterms:modified xsi:type="dcterms:W3CDTF">2020-02-07T18:58:17Z</dcterms:modified>
</cp:coreProperties>
</file>